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1" r:id="rId3"/>
    <p:sldId id="283" r:id="rId4"/>
    <p:sldId id="273" r:id="rId5"/>
    <p:sldId id="259" r:id="rId6"/>
    <p:sldId id="286" r:id="rId7"/>
    <p:sldId id="284" r:id="rId8"/>
    <p:sldId id="275" r:id="rId9"/>
    <p:sldId id="276" r:id="rId10"/>
    <p:sldId id="285" r:id="rId11"/>
    <p:sldId id="289" r:id="rId12"/>
    <p:sldId id="287" r:id="rId13"/>
    <p:sldId id="277" r:id="rId14"/>
    <p:sldId id="290" r:id="rId15"/>
    <p:sldId id="278" r:id="rId16"/>
    <p:sldId id="279" r:id="rId17"/>
    <p:sldId id="288" r:id="rId18"/>
    <p:sldId id="260" r:id="rId19"/>
    <p:sldId id="261" r:id="rId20"/>
    <p:sldId id="294" r:id="rId21"/>
    <p:sldId id="292" r:id="rId22"/>
    <p:sldId id="291" r:id="rId23"/>
    <p:sldId id="293" r:id="rId24"/>
    <p:sldId id="295" r:id="rId25"/>
    <p:sldId id="296" r:id="rId26"/>
    <p:sldId id="298" r:id="rId27"/>
    <p:sldId id="299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4BF47-F786-4351-8876-16181AA4BC21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9BFEE-E4C0-49F3-A920-0AA9DFE75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8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D7219-9770-41A4-BC4F-FB83C75E508A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92EBE-7E68-4977-B644-220DAD04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4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BEC3-065C-460E-9ABB-7E23B60EC2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42F8-BFE7-47A8-8721-BAE158B6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BEC3-065C-460E-9ABB-7E23B60EC2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42F8-BFE7-47A8-8721-BAE158B6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3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BEC3-065C-460E-9ABB-7E23B60EC2DB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42F8-BFE7-47A8-8721-BAE158B6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8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90000"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7BEC3-065C-460E-9ABB-7E23B60EC2DB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F42F8-BFE7-47A8-8721-BAE158B6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0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4073" r:id="rId2"/>
    <p:sldLayoutId id="2147484075" r:id="rId3"/>
    <p:sldLayoutId id="2147484076" r:id="rId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483864"/>
            <a:ext cx="6858000" cy="2897058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Jhih-Rong</a:t>
            </a:r>
            <a:r>
              <a:rPr lang="en-US" sz="2800" b="1" dirty="0" smtClean="0"/>
              <a:t> Lu (NTHU)</a:t>
            </a:r>
          </a:p>
          <a:p>
            <a:r>
              <a:rPr lang="en-US" sz="2000" b="1" dirty="0" smtClean="0"/>
              <a:t>Collaborators: C. Q. </a:t>
            </a:r>
            <a:r>
              <a:rPr lang="en-US" sz="2000" b="1" dirty="0" err="1" smtClean="0"/>
              <a:t>Geng</a:t>
            </a:r>
            <a:r>
              <a:rPr lang="en-US" sz="2000" b="1" dirty="0"/>
              <a:t>, </a:t>
            </a:r>
            <a:r>
              <a:rPr lang="en-US" sz="2000" b="1" dirty="0" smtClean="0"/>
              <a:t> Y. T. Hsu, L. Yin</a:t>
            </a:r>
          </a:p>
          <a:p>
            <a:r>
              <a:rPr lang="en-US" sz="2000" b="1" dirty="0" smtClean="0"/>
              <a:t>Reference:</a:t>
            </a:r>
            <a:r>
              <a:rPr lang="zh-TW" altLang="en-US" sz="2000" b="1" dirty="0"/>
              <a:t> </a:t>
            </a:r>
            <a:r>
              <a:rPr lang="en-US" altLang="zh-TW" sz="2000" b="1" dirty="0" err="1" smtClean="0"/>
              <a:t>arXiv</a:t>
            </a:r>
            <a:r>
              <a:rPr lang="en-US" altLang="zh-TW" sz="2000" b="1" dirty="0" smtClean="0"/>
              <a:t>: 1911.06046 </a:t>
            </a:r>
            <a:r>
              <a:rPr lang="en-US" altLang="zh-TW" sz="2000" b="1" dirty="0"/>
              <a:t>[gr-qc</a:t>
            </a:r>
            <a:r>
              <a:rPr lang="en-US" altLang="zh-TW" sz="2000" b="1" dirty="0" smtClean="0"/>
              <a:t>]</a:t>
            </a:r>
          </a:p>
          <a:p>
            <a:endParaRPr lang="en-US" sz="2000" dirty="0" smtClean="0"/>
          </a:p>
          <a:p>
            <a:r>
              <a:rPr lang="en-US" sz="2000" b="1" i="1" dirty="0">
                <a:solidFill>
                  <a:srgbClr val="FF0000"/>
                </a:solidFill>
              </a:rPr>
              <a:t>NCTS Dark Physics </a:t>
            </a:r>
            <a:r>
              <a:rPr lang="en-US" sz="2000" b="1" i="1" dirty="0" smtClean="0">
                <a:solidFill>
                  <a:srgbClr val="FF0000"/>
                </a:solidFill>
              </a:rPr>
              <a:t>Workshop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January 09-11, 2020 - 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NCTS, 3rd General Building, NTHU, Hsinchu, Taiwan</a:t>
            </a:r>
            <a:endParaRPr lang="en-US" altLang="zh-TW" sz="2000" dirty="0">
              <a:solidFill>
                <a:srgbClr val="0000FF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endParaRPr lang="en-US" altLang="zh-TW" dirty="0" smtClean="0">
              <a:solidFill>
                <a:schemeClr val="tx2">
                  <a:lumMod val="7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endParaRPr lang="en-US" altLang="zh-TW" dirty="0" smtClean="0">
              <a:solidFill>
                <a:schemeClr val="tx2">
                  <a:lumMod val="7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endParaRPr lang="en-US" altLang="zh-TW" dirty="0">
              <a:solidFill>
                <a:schemeClr val="tx2">
                  <a:lumMod val="7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endParaRPr lang="en-US" altLang="zh-TW" dirty="0">
              <a:solidFill>
                <a:schemeClr val="tx2">
                  <a:lumMod val="7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22300" y="757238"/>
            <a:ext cx="8521700" cy="26082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Modified Cosmology Models from </a:t>
            </a:r>
            <a:r>
              <a:rPr lang="en-US" sz="4800" b="1" dirty="0" err="1" smtClean="0"/>
              <a:t>Thermodynamical</a:t>
            </a:r>
            <a:r>
              <a:rPr lang="en-US" sz="4800" b="1" dirty="0" smtClean="0"/>
              <a:t> Approach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021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600941" y="1642774"/>
            <a:ext cx="7886700" cy="4360862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500" dirty="0" smtClean="0">
                <a:solidFill>
                  <a:schemeClr val="bg1">
                    <a:lumMod val="65000"/>
                  </a:schemeClr>
                </a:solidFill>
              </a:rPr>
              <a:t>The Models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</a:rPr>
              <a:t>Power Law Corrected Entropy Model (PLCE)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 err="1" smtClean="0">
                <a:solidFill>
                  <a:schemeClr val="bg1">
                    <a:lumMod val="65000"/>
                  </a:schemeClr>
                </a:solidFill>
              </a:rPr>
              <a:t>Tsallis</a:t>
            </a:r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</a:rPr>
              <a:t> Entropy Cosmological Evolution Model (TECE)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r>
              <a:rPr lang="en-US" sz="4500" dirty="0" smtClean="0"/>
              <a:t>Numerical Results</a:t>
            </a:r>
          </a:p>
          <a:p>
            <a:endParaRPr lang="en-US" sz="1200" dirty="0" smtClean="0"/>
          </a:p>
          <a:p>
            <a:r>
              <a:rPr lang="en-US" sz="45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4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812387"/>
            <a:ext cx="7886700" cy="1325563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rgbClr val="0000FF"/>
                </a:solidFill>
              </a:rPr>
              <a:t>Numerical Results</a:t>
            </a:r>
            <a:endParaRPr lang="en-US" sz="4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 sz="3200" dirty="0" smtClean="0"/>
                  <a:t>We use the </a:t>
                </a:r>
                <a:r>
                  <a:rPr lang="en-US" sz="3200" dirty="0" err="1"/>
                  <a:t>CosmoMC</a:t>
                </a:r>
                <a:r>
                  <a:rPr lang="en-US" sz="3200" dirty="0"/>
                  <a:t> program to perform the global fitting for the </a:t>
                </a:r>
                <a:r>
                  <a:rPr lang="en-US" sz="3200" dirty="0" smtClean="0"/>
                  <a:t>PLCE and TECE model.</a:t>
                </a:r>
              </a:p>
              <a:p>
                <a:r>
                  <a:rPr lang="en-US" sz="3200" dirty="0"/>
                  <a:t>Dataset: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500" dirty="0" smtClean="0"/>
                  <a:t>CMB </a:t>
                </a:r>
                <a:r>
                  <a:rPr lang="en-US" sz="2500" dirty="0"/>
                  <a:t>: Planck 2015 </a:t>
                </a:r>
                <a:endParaRPr lang="en-US" sz="2500" dirty="0" smtClean="0"/>
              </a:p>
              <a:p>
                <a:pPr marL="0" indent="0">
                  <a:buNone/>
                </a:pPr>
                <a:r>
                  <a:rPr lang="zh-TW" altLang="en-US" sz="1800" dirty="0" smtClean="0"/>
                  <a:t>                    </a:t>
                </a:r>
                <a:r>
                  <a:rPr lang="en-US" sz="1800" dirty="0" smtClean="0"/>
                  <a:t>(</a:t>
                </a:r>
                <a:r>
                  <a:rPr lang="en-US" sz="1800" dirty="0"/>
                  <a:t>TT, TE, </a:t>
                </a:r>
                <a:r>
                  <a:rPr lang="en-US" sz="1800" dirty="0" smtClean="0"/>
                  <a:t>EE, </a:t>
                </a:r>
                <a:r>
                  <a:rPr lang="en-US" sz="1800" dirty="0"/>
                  <a:t>and lensing from SMICA) </a:t>
                </a:r>
                <a:endParaRPr lang="en-US" sz="18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500" dirty="0" smtClean="0"/>
                  <a:t>BAO </a:t>
                </a:r>
                <a:r>
                  <a:rPr lang="en-US" sz="2500" dirty="0"/>
                  <a:t>: Baryon acoustic oscillation data from BOSS </a:t>
                </a:r>
                <a:r>
                  <a:rPr lang="zh-TW" altLang="en-US" sz="2500" dirty="0" smtClean="0"/>
                  <a:t>       </a:t>
                </a:r>
                <a:endParaRPr lang="en-US" altLang="zh-TW" sz="25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500" dirty="0" smtClean="0"/>
                  <a:t>Weak lensing data from </a:t>
                </a:r>
                <a:r>
                  <a:rPr lang="en-US" sz="2500" dirty="0" err="1" smtClean="0"/>
                  <a:t>CFHTLenS</a:t>
                </a:r>
                <a:endParaRPr lang="en-US" sz="25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500" b="0" dirty="0" smtClean="0"/>
                  <a:t>H(z) data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</m:sub>
                    </m:sSub>
                  </m:oMath>
                </a14:m>
                <a:r>
                  <a:rPr lang="en-US" sz="2500" dirty="0" smtClean="0"/>
                  <a:t>data</a:t>
                </a:r>
                <a:endParaRPr lang="en-US" sz="2500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279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4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477079" y="0"/>
                <a:ext cx="7886700" cy="1325563"/>
              </a:xfrm>
            </p:spPr>
            <p:txBody>
              <a:bodyPr/>
              <a:lstStyle/>
              <a:p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𝐏𝐋𝐂𝐄</m:t>
                    </m:r>
                    <m:r>
                      <a:rPr lang="en-US" sz="3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𝑝𝑙</m:t>
                        </m:r>
                      </m:sub>
                    </m:sSub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sSup>
                          <m:sSup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num>
                              <m:den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7079" y="0"/>
                <a:ext cx="78867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1133061"/>
            <a:ext cx="8289234" cy="5043902"/>
          </a:xfrm>
        </p:spPr>
      </p:pic>
    </p:spTree>
    <p:extLst>
      <p:ext uri="{BB962C8B-B14F-4D97-AF65-F5344CB8AC3E}">
        <p14:creationId xmlns:p14="http://schemas.microsoft.com/office/powerpoint/2010/main" val="13563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023730"/>
              </a:xfrm>
            </p:spPr>
            <p:txBody>
              <a:bodyPr/>
              <a:lstStyle/>
              <a:p>
                <a:pPr marL="171450" lvl="0" indent="-171450">
                  <a:spcBef>
                    <a:spcPts val="750"/>
                  </a:spcBef>
                </a:pPr>
                <a:r>
                  <a:rPr lang="en-US" sz="4000" b="1" dirty="0" smtClean="0">
                    <a:solidFill>
                      <a:srgbClr val="FF0000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𝐏𝐋𝐂𝐄</m:t>
                    </m:r>
                    <m:r>
                      <a:rPr lang="en-US" sz="3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𝑝𝑙</m:t>
                        </m:r>
                      </m:sub>
                    </m:sSub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sSubSup>
                          <m:sSub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𝜈</m:t>
                            </m:r>
                          </m:sub>
                        </m:sSub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num>
                              <m:den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0237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43608"/>
            <a:ext cx="8219660" cy="579912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810537" y="1620078"/>
                <a:ext cx="3819111" cy="1123641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32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PLCE</m:t>
                        </m:r>
                      </m:sub>
                      <m:sup>
                        <m:r>
                          <a:rPr lang="en-US" altLang="zh-TW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=3017.12</m:t>
                    </m:r>
                  </m:oMath>
                </a14:m>
                <a:r>
                  <a:rPr lang="en-US" sz="3200" dirty="0" smtClean="0"/>
                  <a:t>;</a:t>
                </a:r>
              </a:p>
              <a:p>
                <a:r>
                  <a:rPr lang="en-US" altLang="zh-TW" sz="32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ΛCDM</m:t>
                        </m:r>
                      </m:sub>
                      <m:sup>
                        <m:r>
                          <a:rPr lang="en-US" altLang="zh-TW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=3018.32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537" y="1620078"/>
                <a:ext cx="3819111" cy="1123641"/>
              </a:xfrm>
              <a:prstGeom prst="rect">
                <a:avLst/>
              </a:prstGeom>
              <a:blipFill>
                <a:blip r:embed="rId4"/>
                <a:stretch>
                  <a:fillRect t="-4301" r="-95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6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526773" y="394943"/>
                <a:ext cx="7886700" cy="1325563"/>
              </a:xfrm>
            </p:spPr>
            <p:txBody>
              <a:bodyPr/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𝐓𝐄𝐂𝐄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/>
                </a:r>
                <a:br>
                  <a:rPr lang="en-US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6773" y="394943"/>
                <a:ext cx="78867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3" y="1292088"/>
            <a:ext cx="8130209" cy="486206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470123" y="688392"/>
                <a:ext cx="2932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123" y="688392"/>
                <a:ext cx="2932044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0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49" y="6281"/>
                <a:ext cx="7886700" cy="1116841"/>
              </a:xfrm>
            </p:spPr>
            <p:txBody>
              <a:bodyPr/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𝐓𝐄𝐂𝐄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𝛼</m:t>
                            </m:r>
                          </m:e>
                        </m:acc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3600" dirty="0" smtClean="0"/>
                  <a:t>            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49" y="6281"/>
                <a:ext cx="7886700" cy="11168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013791"/>
            <a:ext cx="8269356" cy="554290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919870" y="1452960"/>
                <a:ext cx="3595479" cy="123508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altLang="zh-TW" sz="2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ECE</m:t>
                        </m:r>
                      </m:sub>
                      <m:sup>
                        <m:r>
                          <a:rPr lang="en-US" altLang="zh-TW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=3018.96</m:t>
                    </m:r>
                  </m:oMath>
                </a14:m>
                <a:r>
                  <a:rPr lang="en-US" altLang="zh-TW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;</a:t>
                </a:r>
              </a:p>
              <a:p>
                <a:r>
                  <a:rPr lang="en-US" altLang="zh-TW" sz="24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ΛCDM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=3019.28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70" y="1452960"/>
                <a:ext cx="3595479" cy="1235082"/>
              </a:xfrm>
              <a:prstGeom prst="rect">
                <a:avLst/>
              </a:prstGeom>
              <a:blipFill>
                <a:blip r:embed="rId4"/>
                <a:stretch>
                  <a:fillRect l="-2027" t="-1951" b="-195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6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rgbClr val="0000FF"/>
                </a:solidFill>
              </a:rPr>
              <a:t>Summary</a:t>
            </a:r>
            <a:endParaRPr lang="en-US" sz="72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1356"/>
                <a:ext cx="7886700" cy="4855059"/>
              </a:xfrm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 sz="2800" dirty="0" smtClean="0"/>
                  <a:t>We compare the cosmological result of the two models with those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ΛCDM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For PLCE model, </a:t>
                </a:r>
                <a:r>
                  <a:rPr lang="en-US" sz="2800" dirty="0"/>
                  <a:t>we have obtained </a:t>
                </a:r>
                <a:r>
                  <a:rPr lang="en-US" sz="2800" dirty="0" smtClean="0"/>
                  <a:t>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PLCE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ΛCDM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For TECE model, we have a non-zero central value with a relaxed upper bound for total neutrino mass. Also, </a:t>
                </a:r>
                <a:r>
                  <a:rPr lang="en-US" sz="2800" dirty="0" smtClean="0"/>
                  <a:t>we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TE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CE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ΛCDM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1356"/>
                <a:ext cx="7886700" cy="4855059"/>
              </a:xfrm>
              <a:blipFill>
                <a:blip r:embed="rId2"/>
                <a:stretch>
                  <a:fillRect l="-1312" t="-2005" r="-162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844826" y="5088835"/>
            <a:ext cx="7384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Thanks For Your Attention!</a:t>
            </a:r>
            <a:endParaRPr lang="en-US" sz="5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8711" y="295923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+mn-lt"/>
              </a:rPr>
              <a:t>Power Law Corrected Entropy</a:t>
            </a:r>
            <a:r>
              <a:rPr lang="en-US" sz="8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en-US" sz="800" b="1" dirty="0">
                <a:solidFill>
                  <a:srgbClr val="0000FF"/>
                </a:solidFill>
                <a:latin typeface="+mn-lt"/>
              </a:rPr>
            </a:br>
            <a:r>
              <a:rPr lang="en-US" sz="800" b="1" dirty="0" smtClean="0">
                <a:solidFill>
                  <a:srgbClr val="0000FF"/>
                </a:solidFill>
                <a:latin typeface="+mn-lt"/>
              </a:rPr>
              <a:t>                                                                           </a:t>
            </a:r>
            <a:r>
              <a:rPr lang="en-US" sz="1600" b="1" dirty="0">
                <a:latin typeface="+mn-lt"/>
              </a:rPr>
              <a:t>[</a:t>
            </a:r>
            <a:r>
              <a:rPr lang="en-US" sz="1600" dirty="0">
                <a:latin typeface="+mn-lt"/>
              </a:rPr>
              <a:t>Phys</a:t>
            </a:r>
            <a:r>
              <a:rPr lang="en-US" sz="1600" dirty="0" smtClean="0">
                <a:latin typeface="+mn-lt"/>
              </a:rPr>
              <a:t>. Rev. Lett</a:t>
            </a:r>
            <a:r>
              <a:rPr lang="en-US" sz="1600" dirty="0">
                <a:latin typeface="+mn-lt"/>
              </a:rPr>
              <a:t>. </a:t>
            </a:r>
            <a:r>
              <a:rPr lang="en-US" sz="1600" b="1" dirty="0">
                <a:latin typeface="+mn-lt"/>
              </a:rPr>
              <a:t>71</a:t>
            </a:r>
            <a:r>
              <a:rPr lang="en-US" sz="1600" dirty="0">
                <a:latin typeface="+mn-lt"/>
              </a:rPr>
              <a:t> (1993) </a:t>
            </a:r>
            <a:r>
              <a:rPr lang="en-US" sz="1600" dirty="0" smtClean="0">
                <a:latin typeface="+mn-lt"/>
              </a:rPr>
              <a:t>666-669, </a:t>
            </a:r>
            <a:r>
              <a:rPr lang="en-US" sz="1600" dirty="0">
                <a:latin typeface="+mn-lt"/>
              </a:rPr>
              <a:t>Phys. Rev. D </a:t>
            </a:r>
            <a:r>
              <a:rPr lang="en-US" sz="1600" b="1" dirty="0">
                <a:latin typeface="+mn-lt"/>
              </a:rPr>
              <a:t>77</a:t>
            </a:r>
            <a:r>
              <a:rPr lang="en-US" sz="1600" dirty="0">
                <a:latin typeface="+mn-lt"/>
              </a:rPr>
              <a:t>, 064013 (2008</a:t>
            </a:r>
            <a:r>
              <a:rPr lang="en-US" sz="1600" dirty="0" smtClean="0">
                <a:latin typeface="+mn-lt"/>
              </a:rPr>
              <a:t>)</a:t>
            </a:r>
            <a:r>
              <a:rPr lang="en-US" sz="1600" b="1" dirty="0" smtClean="0">
                <a:latin typeface="+mn-lt"/>
              </a:rPr>
              <a:t>]</a:t>
            </a:r>
            <a:endParaRPr lang="en-US" sz="16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0687"/>
                <a:ext cx="7886700" cy="5068956"/>
              </a:xfrm>
              <a:ln>
                <a:solidFill>
                  <a:srgbClr val="0000FF"/>
                </a:solidFill>
              </a:ln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Black hole entropy,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, can be associated with entanglement entropy.</a:t>
                </a:r>
              </a:p>
              <a:p>
                <a:r>
                  <a:rPr lang="en-US" sz="2400" dirty="0" smtClean="0"/>
                  <a:t>Consider a massless scalar field inside a spherical surface of radius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/>
                  <a:t> It can be shown that if the scalar field is in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ground state</a:t>
                </a:r>
                <a:r>
                  <a:rPr lang="en-US" sz="2400" dirty="0" smtClean="0"/>
                  <a:t>, then the </a:t>
                </a:r>
                <a:r>
                  <a:rPr lang="en-US" sz="2400" dirty="0"/>
                  <a:t>entanglement </a:t>
                </a:r>
                <a:r>
                  <a:rPr lang="en-US" sz="2400" dirty="0" smtClean="0"/>
                  <a:t>entropy will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𝑠𝑝h𝑒𝑟𝑒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𝑠𝑝h𝑒𝑟𝑒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is the area of the sphere,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 smtClean="0"/>
                  <a:t> is the cutoff at the surface. </a:t>
                </a:r>
                <a:r>
                  <a:rPr lang="en-US" sz="1600" dirty="0" smtClean="0"/>
                  <a:t>[</a:t>
                </a:r>
                <a:r>
                  <a:rPr lang="en-US" sz="1600" dirty="0"/>
                  <a:t>Phys. Rev. Lett. </a:t>
                </a:r>
                <a:r>
                  <a:rPr lang="en-US" sz="1600" b="1" dirty="0"/>
                  <a:t>71</a:t>
                </a:r>
                <a:r>
                  <a:rPr lang="en-US" sz="1600" dirty="0"/>
                  <a:t> (1993) 666-669</a:t>
                </a:r>
                <a:r>
                  <a:rPr lang="en-US" sz="1600" dirty="0" smtClean="0"/>
                  <a:t>]</a:t>
                </a:r>
                <a:endParaRPr lang="en-US" sz="2400" dirty="0" smtClean="0"/>
              </a:p>
              <a:p>
                <a:r>
                  <a:rPr lang="en-US" sz="2400" dirty="0" smtClean="0"/>
                  <a:t>Thus, the black hole entropy can be regarded as a consequence of the entanglement of quantum fields across the horizon.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 If further consider the excited states together with the ground states, the entropy will be power-law corrected, i.e.,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:r>
                  <a:rPr lang="en-US" sz="24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𝑠𝑝h𝑒𝑟𝑒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𝑠𝑝h𝑒𝑟𝑒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1600" dirty="0" smtClean="0"/>
                  <a:t>[</a:t>
                </a:r>
                <a:r>
                  <a:rPr lang="en-US" sz="1600" dirty="0"/>
                  <a:t>Phys. Rev. D </a:t>
                </a:r>
                <a:r>
                  <a:rPr lang="en-US" sz="1600" b="1" dirty="0"/>
                  <a:t>77</a:t>
                </a:r>
                <a:r>
                  <a:rPr lang="en-US" sz="1600" dirty="0"/>
                  <a:t>, </a:t>
                </a:r>
                <a:r>
                  <a:rPr lang="en-US" sz="1600" dirty="0" smtClean="0"/>
                  <a:t>            064013 </a:t>
                </a:r>
                <a:r>
                  <a:rPr lang="en-US" sz="1600" dirty="0"/>
                  <a:t>(2008)</a:t>
                </a:r>
                <a:r>
                  <a:rPr lang="en-US" sz="1600" dirty="0" smtClean="0"/>
                  <a:t>]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0687"/>
                <a:ext cx="7886700" cy="5068956"/>
              </a:xfrm>
              <a:blipFill>
                <a:blip r:embed="rId2"/>
                <a:stretch>
                  <a:fillRect l="-926" t="-2158" r="-162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+mn-lt"/>
              </a:rPr>
              <a:t>Tsallis</a:t>
            </a:r>
            <a:r>
              <a:rPr lang="en-US" sz="5400" b="1" dirty="0" smtClean="0">
                <a:solidFill>
                  <a:srgbClr val="0000FF"/>
                </a:solidFill>
                <a:latin typeface="+mn-lt"/>
              </a:rPr>
              <a:t> Entropy</a:t>
            </a:r>
            <a:r>
              <a:rPr lang="en-US" sz="1600" b="1" dirty="0" smtClean="0"/>
              <a:t>[</a:t>
            </a:r>
            <a:r>
              <a:rPr lang="en-US" sz="1600" dirty="0" smtClean="0"/>
              <a:t>C. </a:t>
            </a:r>
            <a:r>
              <a:rPr lang="en-US" sz="1600" dirty="0" err="1"/>
              <a:t>Tsallis</a:t>
            </a:r>
            <a:r>
              <a:rPr lang="en-US" sz="1600" dirty="0"/>
              <a:t>, J. Statist. Phys. </a:t>
            </a:r>
            <a:r>
              <a:rPr lang="en-US" sz="1600" b="1" dirty="0"/>
              <a:t>52</a:t>
            </a:r>
            <a:r>
              <a:rPr lang="en-US" sz="1600" dirty="0"/>
              <a:t>, 479 (1988</a:t>
            </a:r>
            <a:r>
              <a:rPr lang="en-US" sz="1600" dirty="0" smtClean="0"/>
              <a:t>),</a:t>
            </a:r>
            <a:br>
              <a:rPr lang="en-US" sz="1600" dirty="0" smtClean="0"/>
            </a:br>
            <a:r>
              <a:rPr lang="en-US" sz="1600" dirty="0" smtClean="0"/>
              <a:t>C</a:t>
            </a:r>
            <a:r>
              <a:rPr lang="en-US" sz="1600" dirty="0"/>
              <a:t>. </a:t>
            </a:r>
            <a:r>
              <a:rPr lang="en-US" sz="1600" dirty="0" err="1"/>
              <a:t>Tsallis</a:t>
            </a:r>
            <a:r>
              <a:rPr lang="en-US" sz="1600" dirty="0"/>
              <a:t> and L. J. L. </a:t>
            </a:r>
            <a:r>
              <a:rPr lang="en-US" sz="1600" dirty="0" err="1"/>
              <a:t>Cirto</a:t>
            </a:r>
            <a:r>
              <a:rPr lang="en-US" sz="1600" dirty="0"/>
              <a:t>, Eur. Phys. J. C </a:t>
            </a:r>
            <a:r>
              <a:rPr lang="en-US" sz="1600" b="1" dirty="0"/>
              <a:t>73</a:t>
            </a:r>
            <a:r>
              <a:rPr lang="en-US" sz="1600" dirty="0"/>
              <a:t>, 2487 (2013)</a:t>
            </a:r>
            <a:r>
              <a:rPr lang="en-US" sz="1600" b="1" dirty="0"/>
              <a:t>]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40565"/>
            <a:ext cx="7886700" cy="4636398"/>
          </a:xfrm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In information theory, </a:t>
            </a:r>
            <a:r>
              <a:rPr lang="en-US" dirty="0"/>
              <a:t>there are various ways to define entropy. More generalized version of entropy is, for example, </a:t>
            </a:r>
            <a:r>
              <a:rPr lang="en-US" dirty="0" err="1"/>
              <a:t>Tsallis</a:t>
            </a:r>
            <a:r>
              <a:rPr lang="en-US" dirty="0"/>
              <a:t> and </a:t>
            </a:r>
            <a:r>
              <a:rPr lang="en-US" dirty="0" err="1"/>
              <a:t>Renyi</a:t>
            </a:r>
            <a:r>
              <a:rPr lang="en-US" dirty="0"/>
              <a:t>. And of course, you can transform these types of entropy back to the </a:t>
            </a:r>
            <a:r>
              <a:rPr lang="en-US" dirty="0" err="1"/>
              <a:t>Boltzman</a:t>
            </a:r>
            <a:r>
              <a:rPr lang="en-US" dirty="0"/>
              <a:t> version</a:t>
            </a:r>
            <a:r>
              <a:rPr lang="en-US" dirty="0" smtClean="0"/>
              <a:t>.</a:t>
            </a:r>
            <a:endParaRPr lang="en-US" altLang="zh-TW" dirty="0" smtClean="0"/>
          </a:p>
          <a:p>
            <a:r>
              <a:rPr lang="en-US" dirty="0"/>
              <a:t>And the non-extensive property of </a:t>
            </a:r>
            <a:r>
              <a:rPr lang="en-US" dirty="0" err="1"/>
              <a:t>Tsallis</a:t>
            </a:r>
            <a:r>
              <a:rPr lang="en-US" dirty="0"/>
              <a:t> or </a:t>
            </a:r>
            <a:r>
              <a:rPr lang="en-US" dirty="0" err="1"/>
              <a:t>Renyi</a:t>
            </a:r>
            <a:r>
              <a:rPr lang="en-US" dirty="0"/>
              <a:t> seem to resemble with the area law of BH</a:t>
            </a:r>
            <a:r>
              <a:rPr lang="en-US" dirty="0" smtClean="0"/>
              <a:t>.</a:t>
            </a:r>
          </a:p>
          <a:p>
            <a:r>
              <a:rPr lang="en-US" dirty="0"/>
              <a:t>So someone starts to investigate BH thermodynamics based on those types of entropy. And it was found that thermodynamic stability of BH differ from those of </a:t>
            </a:r>
            <a:r>
              <a:rPr lang="en-US" dirty="0" err="1"/>
              <a:t>Boltzman</a:t>
            </a:r>
            <a:r>
              <a:rPr lang="en-US" dirty="0"/>
              <a:t> entropy version.</a:t>
            </a:r>
          </a:p>
        </p:txBody>
      </p:sp>
    </p:spTree>
    <p:extLst>
      <p:ext uri="{BB962C8B-B14F-4D97-AF65-F5344CB8AC3E}">
        <p14:creationId xmlns:p14="http://schemas.microsoft.com/office/powerpoint/2010/main" val="32804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0941" y="234156"/>
            <a:ext cx="7886700" cy="1325563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</a:rPr>
              <a:t>Outline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600941" y="1642774"/>
            <a:ext cx="7886700" cy="4360862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4500" dirty="0" smtClean="0"/>
              <a:t>Introduction</a:t>
            </a:r>
          </a:p>
          <a:p>
            <a:endParaRPr lang="en-US" sz="1200" dirty="0" smtClean="0"/>
          </a:p>
          <a:p>
            <a:r>
              <a:rPr lang="en-US" sz="4500" dirty="0" smtClean="0"/>
              <a:t>The Models</a:t>
            </a:r>
            <a:endParaRPr lang="en-US" sz="9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 smtClean="0"/>
              <a:t>Power Law Corrected Entropy Model (PLCE)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 err="1" smtClean="0"/>
              <a:t>Tsallis</a:t>
            </a:r>
            <a:r>
              <a:rPr lang="en-US" sz="1700" dirty="0" smtClean="0"/>
              <a:t> Entropy Cosmological Evolution Model (TECE)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r>
              <a:rPr lang="en-US" sz="4500" dirty="0" smtClean="0"/>
              <a:t>Numerical Results</a:t>
            </a:r>
          </a:p>
          <a:p>
            <a:endParaRPr lang="en-US" sz="1200" dirty="0" smtClean="0"/>
          </a:p>
          <a:p>
            <a:r>
              <a:rPr lang="en-US" sz="4500" dirty="0" smtClean="0"/>
              <a:t>Summary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5666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9" y="1411357"/>
            <a:ext cx="7297401" cy="5192539"/>
          </a:xfrm>
        </p:spPr>
      </p:pic>
    </p:spTree>
    <p:extLst>
      <p:ext uri="{BB962C8B-B14F-4D97-AF65-F5344CB8AC3E}">
        <p14:creationId xmlns:p14="http://schemas.microsoft.com/office/powerpoint/2010/main" val="16795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7" y="136785"/>
            <a:ext cx="6289086" cy="310780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7" y="3354858"/>
            <a:ext cx="6289086" cy="34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8" y="1344032"/>
            <a:ext cx="7113604" cy="5189544"/>
          </a:xfrm>
        </p:spPr>
      </p:pic>
    </p:spTree>
    <p:extLst>
      <p:ext uri="{BB962C8B-B14F-4D97-AF65-F5344CB8AC3E}">
        <p14:creationId xmlns:p14="http://schemas.microsoft.com/office/powerpoint/2010/main" val="12541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1" y="1027906"/>
            <a:ext cx="7931426" cy="5351989"/>
          </a:xfrm>
        </p:spPr>
      </p:pic>
    </p:spTree>
    <p:extLst>
      <p:ext uri="{BB962C8B-B14F-4D97-AF65-F5344CB8AC3E}">
        <p14:creationId xmlns:p14="http://schemas.microsoft.com/office/powerpoint/2010/main" val="19036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PLCE: </a:t>
            </a:r>
            <a:r>
              <a:rPr lang="en-US" dirty="0" err="1" smtClean="0"/>
              <a:t>EoS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49" y="1178120"/>
            <a:ext cx="7768701" cy="5230752"/>
          </a:xfrm>
        </p:spPr>
      </p:pic>
    </p:spTree>
    <p:extLst>
      <p:ext uri="{BB962C8B-B14F-4D97-AF65-F5344CB8AC3E}">
        <p14:creationId xmlns:p14="http://schemas.microsoft.com/office/powerpoint/2010/main" val="40841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6" y="1027907"/>
            <a:ext cx="7638327" cy="5337313"/>
          </a:xfrm>
        </p:spPr>
      </p:pic>
    </p:spTree>
    <p:extLst>
      <p:ext uri="{BB962C8B-B14F-4D97-AF65-F5344CB8AC3E}">
        <p14:creationId xmlns:p14="http://schemas.microsoft.com/office/powerpoint/2010/main" val="31976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7" y="1421296"/>
            <a:ext cx="7831263" cy="5196784"/>
          </a:xfrm>
        </p:spPr>
      </p:pic>
    </p:spTree>
    <p:extLst>
      <p:ext uri="{BB962C8B-B14F-4D97-AF65-F5344CB8AC3E}">
        <p14:creationId xmlns:p14="http://schemas.microsoft.com/office/powerpoint/2010/main" val="13020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8" y="1252330"/>
            <a:ext cx="8026982" cy="5403495"/>
          </a:xfrm>
        </p:spPr>
      </p:pic>
    </p:spTree>
    <p:extLst>
      <p:ext uri="{BB962C8B-B14F-4D97-AF65-F5344CB8AC3E}">
        <p14:creationId xmlns:p14="http://schemas.microsoft.com/office/powerpoint/2010/main" val="9828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32" y="1825625"/>
            <a:ext cx="6406136" cy="4351338"/>
          </a:xfrm>
        </p:spPr>
      </p:pic>
    </p:spTree>
    <p:extLst>
      <p:ext uri="{BB962C8B-B14F-4D97-AF65-F5344CB8AC3E}">
        <p14:creationId xmlns:p14="http://schemas.microsoft.com/office/powerpoint/2010/main" val="30527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600941" y="1642774"/>
            <a:ext cx="7886700" cy="4360862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4500" dirty="0" smtClean="0"/>
              <a:t>Introduction</a:t>
            </a:r>
          </a:p>
          <a:p>
            <a:endParaRPr lang="en-US" sz="1200" dirty="0" smtClean="0"/>
          </a:p>
          <a:p>
            <a:r>
              <a:rPr lang="en-US" sz="4500" dirty="0" smtClean="0">
                <a:solidFill>
                  <a:schemeClr val="bg1">
                    <a:lumMod val="65000"/>
                  </a:schemeClr>
                </a:solidFill>
              </a:rPr>
              <a:t>The Models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</a:rPr>
              <a:t>Power Law Corrected Entropy Model (PLCE)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 err="1" smtClean="0">
                <a:solidFill>
                  <a:schemeClr val="bg1">
                    <a:lumMod val="65000"/>
                  </a:schemeClr>
                </a:solidFill>
              </a:rPr>
              <a:t>Tsallis</a:t>
            </a:r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</a:rPr>
              <a:t> Entropy Cosmological Evolution Model (TECE)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500" dirty="0" smtClean="0">
                <a:solidFill>
                  <a:schemeClr val="bg1">
                    <a:lumMod val="65000"/>
                  </a:schemeClr>
                </a:solidFill>
              </a:rPr>
              <a:t>Numerical Results</a:t>
            </a:r>
          </a:p>
          <a:p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5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4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/>
          <a:lstStyle/>
          <a:p>
            <a:r>
              <a:rPr lang="en-US" sz="4800" b="1" dirty="0">
                <a:solidFill>
                  <a:srgbClr val="0000FF"/>
                </a:solidFill>
              </a:rPr>
              <a:t>Thermodynamics and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23123"/>
                <a:ext cx="7886700" cy="5337312"/>
              </a:xfrm>
              <a:ln>
                <a:solidFill>
                  <a:srgbClr val="0000FF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In 1972, J. </a:t>
                </a:r>
                <a:r>
                  <a:rPr lang="en-US" altLang="zh-TW" sz="2400" dirty="0" err="1" smtClean="0"/>
                  <a:t>Bekenstein</a:t>
                </a:r>
                <a:r>
                  <a:rPr lang="en-US" altLang="zh-TW" sz="2400" dirty="0" smtClean="0"/>
                  <a:t> suggested that black hole entropy should be proportional to its horizon area, i.e.,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1400" dirty="0" smtClean="0"/>
                  <a:t>[</a:t>
                </a:r>
                <a:r>
                  <a:rPr lang="nn-NO" sz="1400" dirty="0"/>
                  <a:t>J. D. Bekenstein, Lett. Nuovo Cimento </a:t>
                </a:r>
                <a:r>
                  <a:rPr lang="nn-NO" sz="1400" b="1" dirty="0"/>
                  <a:t>4</a:t>
                </a:r>
                <a:r>
                  <a:rPr lang="nn-NO" sz="1400" dirty="0"/>
                  <a:t>, 737 (1972)</a:t>
                </a:r>
                <a:r>
                  <a:rPr lang="en-US" altLang="zh-TW" sz="1400" b="1" dirty="0" smtClean="0"/>
                  <a:t>]</a:t>
                </a:r>
              </a:p>
              <a:p>
                <a:r>
                  <a:rPr lang="en-US" altLang="zh-TW" sz="2400" dirty="0" smtClean="0"/>
                  <a:t>In 1973, Bardeen, Carter, and Hawking showed that black holes obey certain laws which bear a remarkable mathematical resemblance to laws of thermodynamics, e.g.,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1400" b="1" dirty="0" smtClean="0"/>
                  <a:t>[</a:t>
                </a:r>
                <a:r>
                  <a:rPr lang="en-US" sz="1400" dirty="0" err="1"/>
                  <a:t>Commun</a:t>
                </a:r>
                <a:r>
                  <a:rPr lang="en-US" sz="1400" dirty="0"/>
                  <a:t>. math. Phys. </a:t>
                </a:r>
                <a:r>
                  <a:rPr lang="en-US" sz="1400" b="1" dirty="0"/>
                  <a:t>31</a:t>
                </a:r>
                <a:r>
                  <a:rPr lang="en-US" sz="1400" dirty="0"/>
                  <a:t>, 161-170 (1973</a:t>
                </a:r>
                <a:r>
                  <a:rPr lang="en-US" sz="1400" dirty="0" smtClean="0"/>
                  <a:t>)</a:t>
                </a:r>
                <a:r>
                  <a:rPr lang="en-US" altLang="zh-TW" sz="1400" b="1" dirty="0" smtClean="0"/>
                  <a:t>]</a:t>
                </a:r>
              </a:p>
              <a:p>
                <a:r>
                  <a:rPr lang="en-US" altLang="zh-TW" sz="2400" dirty="0" smtClean="0"/>
                  <a:t>In 1975, Hawking further demonstrated that, in quantum theory, black holes emit  Hawking radiation with a perfect thermal spectrum, </a:t>
                </a:r>
                <a:r>
                  <a:rPr lang="en-US" altLang="zh-TW" sz="2400" dirty="0" err="1" smtClean="0"/>
                  <a:t>i.e</a:t>
                </a:r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400" dirty="0" smtClean="0"/>
                  <a:t>. </a:t>
                </a:r>
                <a:r>
                  <a:rPr lang="en-US" altLang="zh-TW" sz="1400" b="1" dirty="0" smtClean="0"/>
                  <a:t>[</a:t>
                </a:r>
                <a:r>
                  <a:rPr lang="en-US" sz="1400" dirty="0" err="1"/>
                  <a:t>Commun</a:t>
                </a:r>
                <a:r>
                  <a:rPr lang="en-US" sz="1400" dirty="0"/>
                  <a:t>. Math. Phys. </a:t>
                </a:r>
                <a:r>
                  <a:rPr lang="en-US" sz="1400" b="1" dirty="0"/>
                  <a:t>43</a:t>
                </a:r>
                <a:r>
                  <a:rPr lang="en-US" sz="1400" dirty="0"/>
                  <a:t>, 199 (1975</a:t>
                </a:r>
                <a:r>
                  <a:rPr lang="en-US" sz="1400" dirty="0" smtClean="0"/>
                  <a:t>)</a:t>
                </a:r>
                <a:r>
                  <a:rPr lang="en-US" altLang="zh-TW" sz="1400" b="1" dirty="0" smtClean="0"/>
                  <a:t>]</a:t>
                </a:r>
              </a:p>
              <a:p>
                <a:endParaRPr lang="en-US" altLang="zh-TW" sz="400" b="1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  Thus,</a:t>
                </a:r>
                <a:r>
                  <a:rPr lang="en-US" altLang="zh-TW" sz="2400" b="1" dirty="0" smtClean="0"/>
                  <a:t> </a:t>
                </a:r>
                <a:r>
                  <a:rPr lang="en-US" altLang="zh-TW" sz="2400" dirty="0" smtClean="0"/>
                  <a:t>we are able to identify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entropy</a:t>
                </a:r>
                <a:r>
                  <a:rPr lang="en-US" altLang="zh-TW" sz="2400" dirty="0" smtClean="0"/>
                  <a:t> with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horizon area</a:t>
                </a:r>
                <a:r>
                  <a:rPr lang="en-US" altLang="zh-TW" sz="2400" dirty="0" smtClean="0"/>
                  <a:t>, and  determine the proportionality constant to be 1/4G, i.e.,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sz="2800" b="1" dirty="0" smtClean="0"/>
              </a:p>
              <a:p>
                <a:endParaRPr lang="en-US" altLang="zh-TW" sz="2400" b="1" dirty="0" smtClean="0"/>
              </a:p>
              <a:p>
                <a:endParaRPr lang="en-US" altLang="zh-TW" sz="2400" b="1" dirty="0" smtClean="0"/>
              </a:p>
              <a:p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endParaRPr lang="en-US" altLang="zh-TW" sz="40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23123"/>
                <a:ext cx="7886700" cy="5337312"/>
              </a:xfrm>
              <a:blipFill>
                <a:blip r:embed="rId2"/>
                <a:stretch>
                  <a:fillRect l="-1080" t="-1481" r="-92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728041" y="4820480"/>
            <a:ext cx="1182757" cy="526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383158" y="5913782"/>
                <a:ext cx="4015408" cy="36933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Note: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We use units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=ℏ=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158" y="5913782"/>
                <a:ext cx="4015408" cy="369332"/>
              </a:xfrm>
              <a:prstGeom prst="rect">
                <a:avLst/>
              </a:prstGeom>
              <a:blipFill>
                <a:blip r:embed="rId3"/>
                <a:stretch>
                  <a:fillRect l="-1059" t="-6349" b="-2222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9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8650" y="216910"/>
            <a:ext cx="7757968" cy="1325563"/>
          </a:xfrm>
        </p:spPr>
        <p:txBody>
          <a:bodyPr>
            <a:normAutofit fontScale="90000"/>
          </a:bodyPr>
          <a:lstStyle/>
          <a:p>
            <a:r>
              <a:rPr lang="en-US" sz="5200" b="1" dirty="0">
                <a:solidFill>
                  <a:srgbClr val="0000FF"/>
                </a:solidFill>
              </a:rPr>
              <a:t>Thermodynamics and Gravity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28650" y="1312285"/>
            <a:ext cx="8072437" cy="5277357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In BH physics, the temperature and entropy are associated with the surface gravity and area of the horizon</a:t>
            </a:r>
            <a:r>
              <a:rPr lang="en-US" sz="1400" dirty="0"/>
              <a:t>. </a:t>
            </a:r>
            <a:r>
              <a:rPr lang="en-US" sz="1400" dirty="0" smtClean="0"/>
              <a:t>[</a:t>
            </a:r>
            <a:r>
              <a:rPr lang="nn-NO" sz="1400" dirty="0"/>
              <a:t>J. D. Bekenstein, Lett. Nuovo Cimento </a:t>
            </a:r>
            <a:r>
              <a:rPr lang="nn-NO" sz="1400" b="1" dirty="0"/>
              <a:t>4</a:t>
            </a:r>
            <a:r>
              <a:rPr lang="nn-NO" sz="1400" dirty="0"/>
              <a:t>, 737 (1972) </a:t>
            </a:r>
            <a:r>
              <a:rPr lang="nn-NO" sz="1400" dirty="0" smtClean="0"/>
              <a:t>; </a:t>
            </a:r>
            <a:r>
              <a:rPr lang="en-US" sz="1400" dirty="0" smtClean="0"/>
              <a:t>Comm</a:t>
            </a:r>
            <a:r>
              <a:rPr lang="en-US" sz="1400" dirty="0"/>
              <a:t>. Math. Phys., Volume </a:t>
            </a:r>
            <a:r>
              <a:rPr lang="en-US" sz="1400" b="1" dirty="0"/>
              <a:t>31</a:t>
            </a:r>
            <a:r>
              <a:rPr lang="en-US" sz="1400" dirty="0"/>
              <a:t>, Number 2 (1973), 161-170; Phys. Rev. D. </a:t>
            </a:r>
            <a:r>
              <a:rPr lang="en-US" sz="1400" b="1" dirty="0"/>
              <a:t>7</a:t>
            </a:r>
            <a:r>
              <a:rPr lang="en-US" sz="1400" dirty="0"/>
              <a:t>.2333(1973); </a:t>
            </a:r>
            <a:r>
              <a:rPr lang="en-US" sz="1400" dirty="0" smtClean="0"/>
              <a:t>Comm. </a:t>
            </a:r>
            <a:r>
              <a:rPr lang="en-US" sz="1400" dirty="0"/>
              <a:t>Math. Phys. </a:t>
            </a:r>
            <a:r>
              <a:rPr lang="en-US" sz="1400" b="1" dirty="0"/>
              <a:t>43</a:t>
            </a:r>
            <a:r>
              <a:rPr lang="en-US" sz="1400" dirty="0"/>
              <a:t>, 199 (1975)]</a:t>
            </a:r>
          </a:p>
          <a:p>
            <a:r>
              <a:rPr lang="en-US" sz="2400" dirty="0"/>
              <a:t>In 1995, T. Jacobson further showed that Einstein equation can be derived from the thermodynamic behavior of </a:t>
            </a:r>
            <a:r>
              <a:rPr lang="en-US" sz="2400" dirty="0" err="1"/>
              <a:t>spacetime</a:t>
            </a:r>
            <a:r>
              <a:rPr lang="en-US" sz="2400" dirty="0"/>
              <a:t>.</a:t>
            </a:r>
            <a:r>
              <a:rPr lang="en-US" sz="1400" dirty="0"/>
              <a:t>[</a:t>
            </a:r>
            <a:r>
              <a:rPr lang="en-US" sz="1400" dirty="0" err="1" smtClean="0"/>
              <a:t>arXiv</a:t>
            </a:r>
            <a:r>
              <a:rPr lang="en-US" sz="1400" dirty="0" smtClean="0"/>
              <a:t>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gr-qc/9504004v2</a:t>
            </a:r>
            <a:r>
              <a:rPr lang="en-US" sz="1400" dirty="0"/>
              <a:t>]</a:t>
            </a:r>
          </a:p>
          <a:p>
            <a:r>
              <a:rPr lang="en-US" sz="2400" dirty="0"/>
              <a:t>In 2005, R. G. </a:t>
            </a:r>
            <a:r>
              <a:rPr lang="en-US" sz="2400" dirty="0" err="1"/>
              <a:t>Cai</a:t>
            </a:r>
            <a:r>
              <a:rPr lang="en-US" sz="2400" dirty="0"/>
              <a:t> and </a:t>
            </a:r>
            <a:r>
              <a:rPr lang="en-US" altLang="zh-TW" sz="2400" dirty="0"/>
              <a:t>S. P. </a:t>
            </a:r>
            <a:r>
              <a:rPr lang="en-US" sz="2400" dirty="0"/>
              <a:t>Kim demonstrated that the </a:t>
            </a:r>
            <a:r>
              <a:rPr lang="en-US" sz="2400" dirty="0" err="1"/>
              <a:t>Friedmann</a:t>
            </a:r>
            <a:r>
              <a:rPr lang="en-US" sz="2400" dirty="0"/>
              <a:t> equations can be derived from the first law of thermodynamics on the apparent horizon of the universe</a:t>
            </a:r>
            <a:r>
              <a:rPr lang="en-US" dirty="0"/>
              <a:t>.</a:t>
            </a:r>
            <a:r>
              <a:rPr lang="en-US" sz="1400" dirty="0"/>
              <a:t>[</a:t>
            </a:r>
            <a:r>
              <a:rPr lang="en-US" sz="1400" dirty="0" err="1"/>
              <a:t>arXiv:gr-qc</a:t>
            </a:r>
            <a:r>
              <a:rPr lang="en-US" sz="1400" dirty="0"/>
              <a:t>/0611071v2]</a:t>
            </a:r>
          </a:p>
          <a:p>
            <a:r>
              <a:rPr lang="en-US" sz="2400" dirty="0"/>
              <a:t>Connection between </a:t>
            </a:r>
            <a:r>
              <a:rPr lang="en-US" sz="2400" dirty="0" smtClean="0"/>
              <a:t>thermodynamics and </a:t>
            </a:r>
            <a:r>
              <a:rPr lang="en-US" sz="2400" dirty="0"/>
              <a:t>modified </a:t>
            </a:r>
            <a:r>
              <a:rPr lang="en-US" sz="2400" dirty="0" smtClean="0"/>
              <a:t>gravity theories (such as f(R) gravity, scalar-tensor theories, Gauss-Bonnet gravity…) </a:t>
            </a:r>
            <a:r>
              <a:rPr lang="en-US" sz="2400" dirty="0"/>
              <a:t>has been widely investigated. </a:t>
            </a:r>
            <a:r>
              <a:rPr lang="en-US" sz="1400" dirty="0" smtClean="0"/>
              <a:t>[Ge</a:t>
            </a:r>
            <a:r>
              <a:rPr lang="en-US" sz="1400" dirty="0"/>
              <a:t>, Phys. Lett. B 651, 49 (2007</a:t>
            </a:r>
            <a:r>
              <a:rPr lang="en-US" sz="1400" dirty="0" smtClean="0"/>
              <a:t>); </a:t>
            </a:r>
            <a:r>
              <a:rPr lang="en-US" sz="1400" dirty="0" err="1" smtClean="0"/>
              <a:t>Cai</a:t>
            </a:r>
            <a:r>
              <a:rPr lang="en-US" sz="1400" dirty="0"/>
              <a:t>, Cao, Hu and Kim, Phys. Rev. D 78, 124012 (2008</a:t>
            </a:r>
            <a:r>
              <a:rPr lang="en-US" sz="1400" dirty="0" smtClean="0"/>
              <a:t>)]; </a:t>
            </a:r>
            <a:r>
              <a:rPr lang="en-US" sz="1400" dirty="0" err="1" smtClean="0"/>
              <a:t>Cai</a:t>
            </a:r>
            <a:r>
              <a:rPr lang="en-US" sz="1400" dirty="0" smtClean="0"/>
              <a:t> </a:t>
            </a:r>
            <a:r>
              <a:rPr lang="en-US" sz="1400" dirty="0"/>
              <a:t>and Cao, Phys. Rev. D 75, 064008 (2007); </a:t>
            </a:r>
            <a:r>
              <a:rPr lang="en-US" sz="1400" dirty="0" smtClean="0"/>
              <a:t>Akbar </a:t>
            </a:r>
            <a:r>
              <a:rPr lang="en-US" sz="1400" dirty="0"/>
              <a:t>and </a:t>
            </a:r>
            <a:r>
              <a:rPr lang="en-US" sz="1400" dirty="0" err="1"/>
              <a:t>Cai</a:t>
            </a:r>
            <a:r>
              <a:rPr lang="en-US" sz="1400" dirty="0"/>
              <a:t>, Phys. Lett. B </a:t>
            </a:r>
            <a:r>
              <a:rPr lang="en-US" sz="1400" dirty="0" smtClean="0"/>
              <a:t>635, </a:t>
            </a:r>
            <a:r>
              <a:rPr lang="en-US" sz="1400" dirty="0"/>
              <a:t>7 (2006</a:t>
            </a:r>
            <a:r>
              <a:rPr lang="en-US" sz="1400" dirty="0" smtClean="0"/>
              <a:t>)…]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83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7083"/>
          </a:xfrm>
        </p:spPr>
        <p:txBody>
          <a:bodyPr/>
          <a:lstStyle/>
          <a:p>
            <a:r>
              <a:rPr lang="en-US" sz="3800" b="1" dirty="0" smtClean="0">
                <a:solidFill>
                  <a:srgbClr val="0000FF"/>
                </a:solidFill>
              </a:rPr>
              <a:t>From First Law to </a:t>
            </a:r>
            <a:r>
              <a:rPr lang="en-US" sz="3800" b="1" dirty="0" err="1" smtClean="0">
                <a:solidFill>
                  <a:srgbClr val="0000FF"/>
                </a:solidFill>
              </a:rPr>
              <a:t>Friedmann</a:t>
            </a:r>
            <a:r>
              <a:rPr lang="en-US" sz="3800" b="1" dirty="0" smtClean="0">
                <a:solidFill>
                  <a:srgbClr val="0000FF"/>
                </a:solidFill>
              </a:rPr>
              <a:t> Equations</a:t>
            </a:r>
            <a:endParaRPr lang="en-US" sz="3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81539"/>
                <a:ext cx="7886700" cy="5257800"/>
              </a:xfrm>
              <a:ln>
                <a:solidFill>
                  <a:srgbClr val="0000FF"/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</m:oMath>
                </a14:m>
                <a:endParaRPr lang="en-US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b="0" dirty="0" smtClean="0">
                    <a:solidFill>
                      <a:srgbClr val="0070C0"/>
                    </a:solidFill>
                  </a:rPr>
                  <a:t>&amp;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𝑇𝑑𝑆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together with the continuity equation:</a:t>
                </a:r>
              </a:p>
              <a:p>
                <a:pPr marL="0" indent="0">
                  <a:buNone/>
                </a:pPr>
                <a:endParaRPr lang="en-US" sz="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11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endParaRPr lang="en-US" sz="1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13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:r>
                  <a:rPr lang="en-US" sz="2800" b="0" dirty="0" smtClean="0"/>
                  <a:t>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81539"/>
                <a:ext cx="7886700" cy="5257800"/>
              </a:xfrm>
              <a:blipFill>
                <a:blip r:embed="rId2"/>
                <a:stretch>
                  <a:fillRect l="-92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834887" y="949044"/>
            <a:ext cx="736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</a:t>
            </a:r>
            <a:r>
              <a:rPr lang="en-US" dirty="0" smtClean="0">
                <a:solidFill>
                  <a:srgbClr val="00B050"/>
                </a:solidFill>
              </a:rPr>
              <a:t>R.-G. </a:t>
            </a:r>
            <a:r>
              <a:rPr lang="en-US" dirty="0" err="1">
                <a:solidFill>
                  <a:srgbClr val="00B050"/>
                </a:solidFill>
              </a:rPr>
              <a:t>Cai</a:t>
            </a:r>
            <a:r>
              <a:rPr lang="en-US" dirty="0">
                <a:solidFill>
                  <a:srgbClr val="00B050"/>
                </a:solidFill>
              </a:rPr>
              <a:t> and </a:t>
            </a:r>
            <a:r>
              <a:rPr lang="en-US" dirty="0" smtClean="0">
                <a:solidFill>
                  <a:srgbClr val="00B050"/>
                </a:solidFill>
              </a:rPr>
              <a:t>L.-M. Cao, Phys</a:t>
            </a:r>
            <a:r>
              <a:rPr lang="en-US" dirty="0">
                <a:solidFill>
                  <a:srgbClr val="00B050"/>
                </a:solidFill>
              </a:rPr>
              <a:t>. Rev. D </a:t>
            </a:r>
            <a:r>
              <a:rPr lang="en-US" b="1" dirty="0">
                <a:solidFill>
                  <a:srgbClr val="00B050"/>
                </a:solidFill>
              </a:rPr>
              <a:t>75</a:t>
            </a:r>
            <a:r>
              <a:rPr lang="en-US" dirty="0">
                <a:solidFill>
                  <a:srgbClr val="00B050"/>
                </a:solidFill>
              </a:rPr>
              <a:t>, 064008 </a:t>
            </a:r>
            <a:r>
              <a:rPr lang="en-US" dirty="0" smtClean="0">
                <a:solidFill>
                  <a:srgbClr val="00B050"/>
                </a:solidFill>
              </a:rPr>
              <a:t>(2007)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600941" y="1642774"/>
            <a:ext cx="7886700" cy="4360862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sz="1200" dirty="0" smtClean="0"/>
          </a:p>
          <a:p>
            <a:r>
              <a:rPr lang="en-US" sz="4500" dirty="0" smtClean="0"/>
              <a:t>The Models</a:t>
            </a:r>
            <a:endParaRPr lang="en-US" sz="9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 smtClean="0"/>
              <a:t>Power Law Corrected Entropy Model (PLCE)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 err="1" smtClean="0"/>
              <a:t>Tsallis</a:t>
            </a:r>
            <a:r>
              <a:rPr lang="en-US" sz="1700" dirty="0" smtClean="0"/>
              <a:t> Entropy Cosmological Evolution Model (TECE)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r>
              <a:rPr lang="en-US" sz="4500" dirty="0" smtClean="0">
                <a:solidFill>
                  <a:schemeClr val="bg1">
                    <a:lumMod val="65000"/>
                  </a:schemeClr>
                </a:solidFill>
              </a:rPr>
              <a:t>Numerical</a:t>
            </a:r>
            <a:r>
              <a:rPr lang="en-US" sz="4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500" dirty="0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45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4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726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Power Law Correction Entropy </a:t>
            </a:r>
            <a:r>
              <a:rPr lang="en-US" sz="3200" b="1" dirty="0">
                <a:solidFill>
                  <a:srgbClr val="0000FF"/>
                </a:solidFill>
                <a:latin typeface="+mn-lt"/>
              </a:rPr>
              <a:t>(PLCE)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42391"/>
                <a:ext cx="7958760" cy="4711148"/>
              </a:xfrm>
              <a:ln>
                <a:solidFill>
                  <a:srgbClr val="0000FF"/>
                </a:solidFill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𝑝𝑙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sSubSup>
                          <m:sSubSup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−2)/2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</a:rPr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𝐷𝐸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𝐷𝐸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𝐷𝐸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just"/>
                <a:endParaRPr lang="en-US" sz="1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where</a:t>
                </a:r>
                <a:endParaRPr lang="en-US" sz="200" dirty="0" smtClean="0"/>
              </a:p>
              <a:p>
                <a:pPr marL="0" indent="0">
                  <a:buNone/>
                </a:pPr>
                <a:r>
                  <a:rPr lang="zh-TW" alt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</m:oMath>
                </a14:m>
                <a:r>
                  <a:rPr lang="en-US" sz="24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42391"/>
                <a:ext cx="7958760" cy="4711148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715617" y="2842591"/>
            <a:ext cx="695740" cy="397565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+mn-lt"/>
              </a:rPr>
              <a:t>Tsallis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</a:rPr>
              <a:t> Entropy Cosmological Evolution (TECE) Model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7126"/>
                <a:ext cx="7700341" cy="4793673"/>
              </a:xfrm>
              <a:ln>
                <a:solidFill>
                  <a:srgbClr val="0000FF"/>
                </a:solidFill>
              </a:ln>
            </p:spPr>
            <p:txBody>
              <a:bodyPr>
                <a:normAutofit fontScale="92500"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sz="28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𝐷𝐸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𝐷𝐸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𝐷𝐸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  where</a:t>
                </a:r>
                <a:endParaRPr lang="en-US" sz="2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zh-TW" alt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𝛼𝛿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2(1−</m:t>
                                </m:r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,</a:t>
                </a: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  <m:acc>
                              <m:accPr>
                                <m:chr m:val="̇"/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num>
                          <m:den>
                            <m:sSubSup>
                              <m:sSub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600" b="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sz="6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7126"/>
                <a:ext cx="7700341" cy="4793673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745434" y="3041374"/>
            <a:ext cx="695740" cy="397565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D279C58F-093D-4CFC-8C0F-7794215CA5E7}" vid="{FCF2CDC1-4E3D-4642-A50D-8610BD2E2B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3741</TotalTime>
  <Words>734</Words>
  <Application>Microsoft Office PowerPoint</Application>
  <PresentationFormat>如螢幕大小 (4:3)</PresentationFormat>
  <Paragraphs>129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新細明體</vt:lpstr>
      <vt:lpstr>Yu Gothic Medium</vt:lpstr>
      <vt:lpstr>Arial</vt:lpstr>
      <vt:lpstr>Arial Rounded MT Bold</vt:lpstr>
      <vt:lpstr>Calibri</vt:lpstr>
      <vt:lpstr>Calibri Light</vt:lpstr>
      <vt:lpstr>Cambria Math</vt:lpstr>
      <vt:lpstr>Wingdings</vt:lpstr>
      <vt:lpstr>佈景主題1</vt:lpstr>
      <vt:lpstr>Modified Cosmology Models from Thermodynamical Approach</vt:lpstr>
      <vt:lpstr>Outline</vt:lpstr>
      <vt:lpstr>PowerPoint 簡報</vt:lpstr>
      <vt:lpstr>Thermodynamics and Gravity</vt:lpstr>
      <vt:lpstr>Thermodynamics and Gravity</vt:lpstr>
      <vt:lpstr>From First Law to Friedmann Equations</vt:lpstr>
      <vt:lpstr>PowerPoint 簡報</vt:lpstr>
      <vt:lpstr>Power Law Correction Entropy (PLCE) Model</vt:lpstr>
      <vt:lpstr>Tsallis Entropy Cosmological Evolution (TECE) Model</vt:lpstr>
      <vt:lpstr>PowerPoint 簡報</vt:lpstr>
      <vt:lpstr>Numerical Results</vt:lpstr>
      <vt:lpstr> PLCE:S_pl=A/(4 L_P^2 ) (1-K_ν A^(1-ν/2) )</vt:lpstr>
      <vt:lpstr> PLCE:S_pl=A/(4 L_P^2 ) (1-K_ν A^(1-ν/2) )</vt:lpstr>
      <vt:lpstr> TECE:S_T=α ̃/(4 L_P^2 ) A^δ, </vt:lpstr>
      <vt:lpstr> TECE:S_T=α ̃/(4 L_P^2 ) A^δ             </vt:lpstr>
      <vt:lpstr>Summary</vt:lpstr>
      <vt:lpstr>Back-up slides</vt:lpstr>
      <vt:lpstr>Power Law Corrected Entropy                                                                            [Phys. Rev. Lett. 71 (1993) 666-669, Phys. Rev. D 77, 064013 (2008)]</vt:lpstr>
      <vt:lpstr>Tsallis Entropy[C. Tsallis, J. Statist. Phys. 52, 479 (1988), C. Tsallis and L. J. L. Cirto, Eur. Phys. J. C 73, 2487 (2013)]</vt:lpstr>
      <vt:lpstr>PowerPoint 簡報</vt:lpstr>
      <vt:lpstr>PowerPoint 簡報</vt:lpstr>
      <vt:lpstr>PowerPoint 簡報</vt:lpstr>
      <vt:lpstr>PowerPoint 簡報</vt:lpstr>
      <vt:lpstr>PLCE: EoS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Modified Cosmology Models from Thermodynamics Approach</dc:title>
  <dc:creator>致融 盧</dc:creator>
  <cp:lastModifiedBy>致融 盧</cp:lastModifiedBy>
  <cp:revision>113</cp:revision>
  <dcterms:created xsi:type="dcterms:W3CDTF">2020-01-02T08:53:46Z</dcterms:created>
  <dcterms:modified xsi:type="dcterms:W3CDTF">2020-01-10T05:11:57Z</dcterms:modified>
</cp:coreProperties>
</file>